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7" r:id="rId5"/>
    <p:sldId id="265" r:id="rId6"/>
    <p:sldId id="266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428"/>
    <a:srgbClr val="47B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F0CC-7111-DEA5-1978-75E29C90D18C}" v="119" dt="2021-12-10T11:52:52.458"/>
    <p1510:client id="{61B1D487-B3B8-1AD0-8CD2-2487B567EED6}" v="55" dt="2021-12-14T10:37:36.104"/>
    <p1510:client id="{75904D4B-B50A-D05A-3485-0BE0780E9547}" v="616" dt="2021-12-14T15:43:23.822"/>
    <p1510:client id="{7DECB49F-C04A-2000-7E91-1C12E3062B12}" v="18" dt="2021-03-16T20:01:44.235"/>
    <p1510:client id="{8589F5D8-0575-73BC-CE77-CA955D6AE6D2}" v="5" dt="2021-12-10T08:54:26.984"/>
    <p1510:client id="{A152E815-ACEA-9E9A-EC44-016A28E60D09}" v="2961" dt="2021-12-13T17:04:35.426"/>
    <p1510:client id="{C5938072-5633-7BF4-49C9-587AD194C18D}" v="699" dt="2021-12-17T12:57:48.546"/>
    <p1510:client id="{C728F47F-CE37-A42A-BD4E-99386042E59A}" v="428" dt="2021-12-10T08:52:21.117"/>
    <p1510:client id="{F1249D23-6815-7F84-BACD-AC4277A20E1D}" v="278" dt="2021-12-14T15:20:11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03CE3-7C39-384F-B881-7B51A8A7DF1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882-F83A-1D45-9D35-2BA144E7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.iom.sk/sk/na-stiahnutie/info-karty/item/download/899_1099b633d261829064ad8f3412dbebb3.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.iom.sk/sk/na-stiahnutie/info-karty/itemlist/category/70-prechodny-pobyt.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tel:+421556258662" TargetMode="External"/><Relationship Id="rId3" Type="http://schemas.openxmlformats.org/officeDocument/2006/relationships/hyperlink" Target="https://www.mic.iom.sk/sk/" TargetMode="External"/><Relationship Id="rId7" Type="http://schemas.openxmlformats.org/officeDocument/2006/relationships/hyperlink" Target="tel:+421252630023" TargetMode="External"/><Relationship Id="rId12" Type="http://schemas.openxmlformats.org/officeDocument/2006/relationships/hyperlink" Target="https://www.mic.iom.sk/en/residence/temporary-residence.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ype:micconsultant?call" TargetMode="External"/><Relationship Id="rId11" Type="http://schemas.openxmlformats.org/officeDocument/2006/relationships/hyperlink" Target="https://www.mic.iom.sk/en/residence/permanent-residence/238-permanent-residence-for-five-years.html" TargetMode="External"/><Relationship Id="rId5" Type="http://schemas.openxmlformats.org/officeDocument/2006/relationships/hyperlink" Target="mailto:mic@iom.int" TargetMode="External"/><Relationship Id="rId10" Type="http://schemas.openxmlformats.org/officeDocument/2006/relationships/hyperlink" Target="https://www.mic.iom.sk/sk/pobyt2/prechodny-pobyt.html" TargetMode="External"/><Relationship Id="rId4" Type="http://schemas.openxmlformats.org/officeDocument/2006/relationships/hyperlink" Target="tel:0850211478" TargetMode="External"/><Relationship Id="rId9" Type="http://schemas.openxmlformats.org/officeDocument/2006/relationships/hyperlink" Target="https://www.mic.iom.sk/sk/pobyt2/trvaly-pobyt/169-trvaly-pobyt-na-pat-rokov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5" y="931427"/>
            <a:ext cx="1324706" cy="1129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258" y="3154512"/>
            <a:ext cx="103631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5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 - možnosti príchodu na Slovensko</a:t>
            </a:r>
            <a:endParaRPr lang="en-GB" sz="5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42A9E-DFD2-4FC5-A435-7E87FCD5EF14}"/>
              </a:ext>
            </a:extLst>
          </p:cNvPr>
          <p:cNvSpPr txBox="1"/>
          <p:nvPr/>
        </p:nvSpPr>
        <p:spPr>
          <a:xfrm>
            <a:off x="925606" y="5549507"/>
            <a:ext cx="103496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Montserrat Light"/>
                <a:cs typeface="Calibri" panose="020F0502020204030204"/>
              </a:rPr>
              <a:t>Liga za </a:t>
            </a:r>
            <a:r>
              <a:rPr lang="en-GB" sz="2400" err="1">
                <a:solidFill>
                  <a:schemeClr val="bg1"/>
                </a:solidFill>
                <a:latin typeface="Montserrat Light"/>
                <a:cs typeface="Calibri" panose="020F0502020204030204"/>
              </a:rPr>
              <a:t>ľudské</a:t>
            </a:r>
            <a:r>
              <a:rPr lang="en-GB" sz="2400">
                <a:solidFill>
                  <a:schemeClr val="bg1"/>
                </a:solidFill>
                <a:latin typeface="Montserrat Light"/>
                <a:cs typeface="Calibri" panose="020F0502020204030204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Montserrat Light"/>
                <a:cs typeface="Calibri" panose="020F0502020204030204"/>
              </a:rPr>
              <a:t>práva</a:t>
            </a:r>
            <a:r>
              <a:rPr lang="en-GB" sz="2400">
                <a:solidFill>
                  <a:schemeClr val="bg1"/>
                </a:solidFill>
                <a:latin typeface="Montserrat Light"/>
                <a:cs typeface="Calibri" panose="020F0502020204030204"/>
              </a:rPr>
              <a:t>                                                       13. 12. 2021</a:t>
            </a:r>
          </a:p>
          <a:p>
            <a:r>
              <a:rPr lang="en-GB" sz="2400">
                <a:solidFill>
                  <a:schemeClr val="bg1"/>
                </a:solidFill>
                <a:latin typeface="Montserrat Light"/>
                <a:cs typeface="Calibri" panose="020F0502020204030204"/>
              </a:rPr>
              <a:t>Mareena                                                     </a:t>
            </a:r>
            <a:r>
              <a:rPr lang="en-GB" sz="2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#bezpečiepreafgancov</a:t>
            </a:r>
          </a:p>
        </p:txBody>
      </p:sp>
      <p:pic>
        <p:nvPicPr>
          <p:cNvPr id="2" name="Picture 8" descr="A picture containing outdoor, ground, person, beach&#10;&#10;Description automatically generated">
            <a:extLst>
              <a:ext uri="{FF2B5EF4-FFF2-40B4-BE49-F238E27FC236}">
                <a16:creationId xmlns:a16="http://schemas.microsoft.com/office/drawing/2014/main" id="{E90758DD-1869-4EE1-8C62-1FA1BC72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" y="-266201"/>
            <a:ext cx="12200964" cy="27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</a:rPr>
              <a:t> - </a:t>
            </a:r>
            <a:r>
              <a:rPr lang="en-US" sz="1400" err="1">
                <a:solidFill>
                  <a:schemeClr val="bg1"/>
                </a:solidFill>
                <a:latin typeface="Montserrat Ligh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Montserrat Ligh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Montserrat Ligh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Montserrat Light"/>
              </a:rPr>
              <a:t>Slovensko</a:t>
            </a:r>
            <a:endParaRPr lang="sk-SK" err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955" y="761958"/>
            <a:ext cx="74245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200">
                <a:solidFill>
                  <a:srgbClr val="47BD9A"/>
                </a:solidFill>
                <a:latin typeface="Montserrat Light"/>
              </a:rPr>
              <a:t>Druhy pobytov pre cudzincov</a:t>
            </a:r>
            <a:r>
              <a:rPr lang="en-US" sz="3200">
                <a:solidFill>
                  <a:srgbClr val="47BD9A"/>
                </a:solidFill>
                <a:latin typeface="Montserrat Light"/>
              </a:rPr>
              <a:t> </a:t>
            </a: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8F319DD-8E4E-4140-8077-68B74820F96D}"/>
              </a:ext>
            </a:extLst>
          </p:cNvPr>
          <p:cNvSpPr/>
          <p:nvPr/>
        </p:nvSpPr>
        <p:spPr>
          <a:xfrm>
            <a:off x="1604684" y="2949388"/>
            <a:ext cx="2924734" cy="1400734"/>
          </a:xfrm>
          <a:prstGeom prst="ellipse">
            <a:avLst/>
          </a:prstGeom>
          <a:solidFill>
            <a:srgbClr val="47BD9A"/>
          </a:solidFill>
          <a:ln>
            <a:solidFill>
              <a:srgbClr val="47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Calibri"/>
                <a:cs typeface="Calibri"/>
              </a:rPr>
              <a:t>TRVALÝ POBYT</a:t>
            </a:r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E2F3466-0A09-4753-809A-2BDFFFC3A7A8}"/>
              </a:ext>
            </a:extLst>
          </p:cNvPr>
          <p:cNvSpPr/>
          <p:nvPr/>
        </p:nvSpPr>
        <p:spPr>
          <a:xfrm>
            <a:off x="7364506" y="2949387"/>
            <a:ext cx="2924734" cy="1400734"/>
          </a:xfrm>
          <a:prstGeom prst="ellipse">
            <a:avLst/>
          </a:prstGeom>
          <a:solidFill>
            <a:srgbClr val="47BD9A"/>
          </a:solidFill>
          <a:ln>
            <a:solidFill>
              <a:srgbClr val="47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Calibri"/>
                <a:cs typeface="Calibri"/>
              </a:rPr>
              <a:t>PRECHODNÝ POBYT</a:t>
            </a:r>
            <a:endParaRPr lang="en-US" sz="28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F2B2C8A3-372F-4512-9D6B-847EAC399050}"/>
              </a:ext>
            </a:extLst>
          </p:cNvPr>
          <p:cNvSpPr/>
          <p:nvPr/>
        </p:nvSpPr>
        <p:spPr>
          <a:xfrm rot="8340000">
            <a:off x="4526938" y="2090079"/>
            <a:ext cx="1299881" cy="493057"/>
          </a:xfrm>
          <a:prstGeom prst="rightArrow">
            <a:avLst/>
          </a:prstGeom>
          <a:solidFill>
            <a:srgbClr val="47BD9A"/>
          </a:solidFill>
          <a:ln>
            <a:solidFill>
              <a:srgbClr val="47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7232380-D96A-40D1-9184-B024888B3159}"/>
              </a:ext>
            </a:extLst>
          </p:cNvPr>
          <p:cNvSpPr/>
          <p:nvPr/>
        </p:nvSpPr>
        <p:spPr>
          <a:xfrm rot="2460000">
            <a:off x="6050592" y="2090347"/>
            <a:ext cx="1322293" cy="481852"/>
          </a:xfrm>
          <a:prstGeom prst="rightArrow">
            <a:avLst/>
          </a:prstGeom>
          <a:solidFill>
            <a:srgbClr val="47BD9A"/>
          </a:solidFill>
          <a:ln>
            <a:solidFill>
              <a:srgbClr val="47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Slovensko</a:t>
            </a:r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51" y="4918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TRVALÝ POBYT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536" y="688832"/>
            <a:ext cx="11522637" cy="586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latin typeface="Montserrat Light"/>
                <a:cs typeface="Calibri" panose="020F0502020204030204"/>
              </a:rPr>
              <a:t>udeľovaný </a:t>
            </a:r>
            <a:r>
              <a:rPr lang="sk-SK" sz="1600" dirty="0">
                <a:solidFill>
                  <a:srgbClr val="47BD9A"/>
                </a:solidFill>
                <a:latin typeface="Montserrat Light"/>
                <a:cs typeface="Calibri" panose="020F0502020204030204"/>
              </a:rPr>
              <a:t>manželovi/manželke </a:t>
            </a:r>
            <a:r>
              <a:rPr lang="sk-SK" sz="1600" u="sng" dirty="0">
                <a:solidFill>
                  <a:srgbClr val="47BD9A"/>
                </a:solidFill>
                <a:latin typeface="Montserrat Light"/>
                <a:cs typeface="Calibri" panose="020F0502020204030204"/>
              </a:rPr>
              <a:t>občana SR</a:t>
            </a:r>
            <a:r>
              <a:rPr lang="sk-SK" sz="1600" dirty="0">
                <a:solidFill>
                  <a:srgbClr val="232428"/>
                </a:solidFill>
                <a:latin typeface="Montserrat Light"/>
                <a:cs typeface="Calibri" panose="020F0502020204030204"/>
              </a:rPr>
              <a:t> a </a:t>
            </a:r>
            <a:r>
              <a:rPr lang="sk-SK" sz="1600" dirty="0">
                <a:latin typeface="Montserrat Light"/>
                <a:cs typeface="Calibri" panose="020F0502020204030204"/>
              </a:rPr>
              <a:t>jeho/jej </a:t>
            </a:r>
            <a:r>
              <a:rPr lang="sk-SK" sz="1600" dirty="0">
                <a:solidFill>
                  <a:srgbClr val="47BD9A"/>
                </a:solidFill>
                <a:latin typeface="Montserrat Light"/>
                <a:cs typeface="Calibri" panose="020F0502020204030204"/>
              </a:rPr>
              <a:t>deťom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solidFill>
                  <a:srgbClr val="232428"/>
                </a:solidFill>
                <a:latin typeface="Montserrat Light"/>
                <a:cs typeface="Calibri" panose="020F0502020204030204"/>
              </a:rPr>
              <a:t>udeľuje sa na </a:t>
            </a:r>
            <a:r>
              <a:rPr lang="sk-SK" sz="1600" dirty="0">
                <a:solidFill>
                  <a:srgbClr val="47BD9A"/>
                </a:solidFill>
                <a:latin typeface="Montserrat Light"/>
                <a:cs typeface="Calibri" panose="020F0502020204030204"/>
              </a:rPr>
              <a:t>5 rokov</a:t>
            </a:r>
            <a:r>
              <a:rPr lang="sk-SK" sz="1600" dirty="0">
                <a:solidFill>
                  <a:srgbClr val="232428"/>
                </a:solidFill>
                <a:latin typeface="Montserrat Light"/>
                <a:cs typeface="Calibri" panose="020F0502020204030204"/>
              </a:rPr>
              <a:t>, po štyroch rokoch možnosť požiadať o trvalý pobyt na neobmedzený čas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solidFill>
                  <a:srgbClr val="232428"/>
                </a:solidFill>
                <a:latin typeface="Montserrat Light"/>
                <a:cs typeface="Calibri" panose="020F0502020204030204"/>
              </a:rPr>
              <a:t>žiadosť sa podáva na zastupiteľskom úrade SR v zahraničí -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Veľvyslanectvo Slovenskej republiky v Teheráne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Dokumenty potrebné predložiť spolu so žiadosťou:</a:t>
            </a:r>
            <a:endParaRPr lang="sk-SK" sz="1600" b="1" dirty="0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platný pas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dve fotografie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výpis z registra trestov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sobášny list vydaný v SR/rodný list (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môžu byť staršie ako 90 dní</a:t>
            </a: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doklad o finančnom zabezpečení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doklad o ubytovaní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všetky dokumenty nesmú byť staršie ako 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90 dní</a:t>
            </a: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a musia byť </a:t>
            </a:r>
            <a:r>
              <a:rPr lang="sk-SK" sz="1600" b="1" dirty="0" err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superlegalizované</a:t>
            </a:r>
            <a:endParaRPr lang="sk-SK" sz="1600" b="1" dirty="0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o žiadosti bude rozhodnuté do 90 dní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až následne možno žiadať o 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NÁRODNÉ VÍZA!!!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b="1" dirty="0" err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info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-karta  -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  <a:hlinkClick r:id="rId3"/>
              </a:rPr>
              <a:t>https://www.mic.iom.sk/sk/na-stiahnutie/info-karty/item/download/899_1099b633d261829064ad8f3412dbebb3.html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sz="2000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30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Slovensko</a:t>
            </a:r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pPr algn="r"/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51" y="492098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TRVALÝ POBYT: FAQ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161" y="944870"/>
            <a:ext cx="11417862" cy="4722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k-SK" b="1" i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FAQ1: Nemám sobášny list vydaný v SR, lebo sme manželstvo uzavreli v inej krajine. Ako postupovať?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k-SK" b="1" i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  <a:p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Je potrebné požiadať o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 zápis do osobitnej matriky Ministerstva vnútra SR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, na základe ktorého bude vydaný slovenský sobášny list. Žiadosť o zápis do osobitnej matriky podáva 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slovenský štátny občan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na zastupiteľskom úrade SR v zahraničí alebo na matričnom úrade príslušnom podľa miesta trvalého pobytu v SR. Potrebné predložiť: </a:t>
            </a:r>
          </a:p>
          <a:p>
            <a:pPr marL="285750" indent="-285750"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zahraničný sobášny list, ktorý musí byť úradne osvedčený </a:t>
            </a:r>
            <a:endParaRPr lang="sk-SK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cs typeface="Calibri" panose="020F0502020204030204"/>
              </a:rPr>
              <a:t>Pas/OP</a:t>
            </a:r>
          </a:p>
          <a:p>
            <a:pPr marL="285750" indent="-285750"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cs typeface="Calibri" panose="020F0502020204030204"/>
              </a:rPr>
              <a:t>Rozsudok o rozvode/úmrtný list</a:t>
            </a:r>
          </a:p>
          <a:p>
            <a:pPr marL="285750" indent="-285750" algn="just">
              <a:buFont typeface="Arial"/>
              <a:buChar char="•"/>
            </a:pPr>
            <a:endParaRPr lang="sk-SK" b="1">
              <a:solidFill>
                <a:srgbClr val="232428"/>
              </a:solidFill>
              <a:latin typeface="Montserrat Light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k-SK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sz="2000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42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Slovensko</a:t>
            </a:r>
          </a:p>
          <a:p>
            <a:pPr algn="r"/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51" y="4918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PRECHODNÝ POBYT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911" y="728450"/>
            <a:ext cx="11417862" cy="77539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latin typeface="Montserrat Light"/>
                <a:cs typeface="Calibri" panose="020F0502020204030204"/>
              </a:rPr>
              <a:t>viazaný na nejaký účel: </a:t>
            </a:r>
            <a:r>
              <a:rPr lang="sk-SK" sz="1600" dirty="0">
                <a:solidFill>
                  <a:srgbClr val="47BD9A"/>
                </a:solidFill>
                <a:latin typeface="Montserrat Light"/>
                <a:cs typeface="Calibri" panose="020F0502020204030204"/>
              </a:rPr>
              <a:t>zamestnanie, podnikanie, štúdium, zlúčenie rodiny, atď.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udeľovaný na rôzne dlhý čas v závislosti od účelu pobytu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sz="1600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žiadosť sa podáva na zastupiteľskom úrade SR v zahraničí -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Veľvyslanectvo Slovenskej republiky v Teheráne</a:t>
            </a:r>
            <a:endParaRPr lang="sk-SK" sz="1600" dirty="0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Dokumenty potrebné predložiť spolu so žiadosťou:</a:t>
            </a:r>
            <a:endParaRPr lang="sk-SK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platný pas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dve fotografie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výpis z registra trestov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doklad potvrdzujúci účel pobytu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doklad o finančnom zabezpečení</a:t>
            </a:r>
            <a:endParaRPr lang="en-US" sz="16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doklad o ubytovaní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všetky dokumenty nesmú byť staršie ako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90 dní</a:t>
            </a: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 a musia byť </a:t>
            </a:r>
            <a:r>
              <a:rPr lang="sk-SK" sz="1600" b="1" dirty="0" err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superlegalizované</a:t>
            </a:r>
            <a:endParaRPr lang="sk-SK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o žiadosti bude rozhodnuté do 90 dní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až následne možno žiadať o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NÁRODNÉ VÍZA!!!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sk-SK" sz="1600" b="1" dirty="0" err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info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-karty k jednotlivým druhom prechodného pobytu - 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https://www.mic.iom.sk/sk/na-stiahnutie/info-karty/itemlist/category/70-prechodny-pobyt.html</a:t>
            </a:r>
            <a:r>
              <a:rPr lang="sk-SK" sz="1600" b="1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sz="2000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20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Slovensko</a:t>
            </a:r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pPr algn="r"/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51" y="567049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PRECHODNÝ POBYT NA ÚČEL ZLÚČENIA RODINY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161" y="1505909"/>
            <a:ext cx="11417862" cy="3638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latin typeface="Montserrat Light"/>
                <a:cs typeface="Calibri" panose="020F0502020204030204"/>
              </a:rPr>
              <a:t>Udeľuje sa rodinným príslušníkom cudzinca, ktorý má na Slovensku </a:t>
            </a:r>
            <a:r>
              <a:rPr lang="sk-SK">
                <a:solidFill>
                  <a:srgbClr val="47BD9A"/>
                </a:solidFill>
                <a:latin typeface="Montserrat Light"/>
                <a:cs typeface="Calibri" panose="020F0502020204030204"/>
              </a:rPr>
              <a:t>prechodný</a:t>
            </a:r>
            <a:r>
              <a:rPr lang="sk-SK">
                <a:latin typeface="Montserrat Light"/>
                <a:cs typeface="Calibri" panose="020F0502020204030204"/>
              </a:rPr>
              <a:t> alebo </a:t>
            </a:r>
            <a:r>
              <a:rPr lang="sk-SK">
                <a:solidFill>
                  <a:srgbClr val="47BD9A"/>
                </a:solidFill>
                <a:latin typeface="Montserrat Light"/>
                <a:cs typeface="Calibri" panose="020F0502020204030204"/>
              </a:rPr>
              <a:t>trvalým </a:t>
            </a:r>
            <a:r>
              <a:rPr lang="sk-SK">
                <a:latin typeface="Montserrat Light"/>
                <a:cs typeface="Calibri" panose="020F0502020204030204"/>
              </a:rPr>
              <a:t>pobyt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Za rodinného príslušníka sa považuje: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Manžel/manželka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Deti mladšie ako 18 rokov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Účel pobytu sa preukazuje 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sobášnym listom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alebo 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rodným listom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(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môžu byť staršie ako 90 dní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)</a:t>
            </a: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Okrem uvedeného treba priložiť: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Fotokópiu </a:t>
            </a:r>
            <a:r>
              <a:rPr lang="sk-SK" b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dokladu o pobyte rodinného príslušníka</a:t>
            </a:r>
            <a:r>
              <a:rPr lang="sk-SK" b="1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s ktorým sa chcete zlúčiť (tzv. Garant)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b="1">
              <a:solidFill>
                <a:srgbClr val="47BD9A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k-SK" sz="2000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96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Slovensko</a:t>
            </a:r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pPr algn="r"/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451" y="567049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SUPERLEGALIZÁCIA DOKUMENTOV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335" y="1483823"/>
            <a:ext cx="11417862" cy="30049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všetky doklady, ktoré boli vystavené v zahraničí, musia byť náležite overené  - </a:t>
            </a:r>
            <a:r>
              <a:rPr lang="sk-SK" err="1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superlegalizované</a:t>
            </a:r>
            <a:endParaRPr lang="en-US" err="1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latin typeface="Montserrat Light"/>
                <a:cs typeface="Calibri"/>
              </a:rPr>
              <a:t>Dve etapy: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sk-SK">
                <a:latin typeface="Montserrat Light"/>
                <a:ea typeface="+mn-lt"/>
                <a:cs typeface="+mn-lt"/>
              </a:rPr>
              <a:t>1) Dokumenty vydávané afganskými inštitúciami musia byť najskôr overené </a:t>
            </a:r>
            <a:r>
              <a:rPr lang="sk-SK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Ministerstvom zahraničných vecí Afganistanu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2) Až následne ich môže overiť - a tým dokončiť </a:t>
            </a:r>
            <a:r>
              <a:rPr lang="sk-SK" err="1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superlegalizáciu</a:t>
            </a:r>
            <a:r>
              <a:rPr lang="sk-SK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sk-SK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Veľvyslanectvo SR v Teheráne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Výpis z registra trestov – cez </a:t>
            </a:r>
            <a:r>
              <a:rPr lang="sk-SK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Veľvyslanectvo Afganistanu v Prahe</a:t>
            </a:r>
            <a:r>
              <a:rPr lang="sk-SK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a následne overiť na </a:t>
            </a:r>
            <a:r>
              <a:rPr lang="sk-SK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Ministerstve zahraničných vecí a európskych záležitostí SR v Bratislave</a:t>
            </a:r>
            <a:r>
              <a:rPr lang="sk-SK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 (nie na Veľvyslanectve SR v Teheráne)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sk-SK" sz="2000" b="1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40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Afganistan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-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možnosti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príchodu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na</a:t>
            </a:r>
            <a:r>
              <a:rPr lang="en-US" sz="1400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 </a:t>
            </a:r>
            <a:r>
              <a:rPr lang="en-US" sz="1400" err="1">
                <a:solidFill>
                  <a:schemeClr val="bg1"/>
                </a:solidFill>
                <a:latin typeface="Montserrat Light"/>
                <a:ea typeface="+mn-lt"/>
                <a:cs typeface="+mn-lt"/>
              </a:rPr>
              <a:t>Slovensko</a:t>
            </a:r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  <a:p>
            <a:pPr algn="r"/>
            <a:endParaRPr lang="en-US" sz="1400">
              <a:solidFill>
                <a:schemeClr val="bg1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94" y="70093"/>
            <a:ext cx="1094320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rgbClr val="47BD9A"/>
                </a:solidFill>
                <a:latin typeface="Montserrat Light"/>
                <a:ea typeface="+mn-lt"/>
                <a:cs typeface="+mn-lt"/>
              </a:rPr>
              <a:t>UŽITOČNÝ ZDROJ INFORMÁCIÍ A KDE HĽADAŤ BEZPLATNÉ PRÁVNE PORADENSTVO</a:t>
            </a:r>
            <a:endParaRPr lang="en-GB" sz="3200" dirty="0">
              <a:solidFill>
                <a:srgbClr val="47BD9A"/>
              </a:solidFill>
              <a:latin typeface="Montserrat Light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78" y="1152519"/>
            <a:ext cx="5710051" cy="18517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dirty="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Migračné informačné centrum IOM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dirty="0">
                <a:latin typeface="Montserrat Light"/>
                <a:ea typeface="+mn-lt"/>
                <a:cs typeface="+mn-lt"/>
                <a:hlinkClick r:id="rId3"/>
              </a:rPr>
              <a:t>https://www.mic.iom.sk/sk/</a:t>
            </a: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dirty="0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Tel.: </a:t>
            </a:r>
            <a:r>
              <a:rPr lang="sk-SK" b="1" u="sng" dirty="0">
                <a:latin typeface="Montserrat Light"/>
                <a:ea typeface="+mn-lt"/>
                <a:cs typeface="+mn-lt"/>
                <a:hlinkClick r:id="rId4"/>
              </a:rPr>
              <a:t>0850 211 478</a:t>
            </a:r>
            <a:endParaRPr lang="sk-SK" b="1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dirty="0">
                <a:solidFill>
                  <a:srgbClr val="000000"/>
                </a:solidFill>
                <a:latin typeface="Montserrat Light"/>
                <a:ea typeface="+mn-lt"/>
                <a:cs typeface="+mn-lt"/>
              </a:rPr>
              <a:t>Email: </a:t>
            </a:r>
            <a:r>
              <a:rPr lang="sk-SK" dirty="0">
                <a:solidFill>
                  <a:srgbClr val="000000"/>
                </a:solidFill>
                <a:latin typeface="Montserrat Light"/>
                <a:ea typeface="+mn-lt"/>
                <a:cs typeface="+mn-lt"/>
                <a:hlinkClick r:id="rId5"/>
              </a:rPr>
              <a:t>mic@iom.int</a:t>
            </a:r>
            <a:endParaRPr lang="sk-SK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k-SK" dirty="0">
                <a:latin typeface="Montserrat Light"/>
                <a:ea typeface="+mn-lt"/>
                <a:cs typeface="+mn-lt"/>
              </a:rPr>
              <a:t>Skype: </a:t>
            </a:r>
            <a:r>
              <a:rPr lang="sk-SK" dirty="0">
                <a:latin typeface="Montserrat Light"/>
                <a:ea typeface="+mn-lt"/>
                <a:cs typeface="+mn-lt"/>
                <a:hlinkClick r:id="rId6"/>
              </a:rPr>
              <a:t>micconsultant</a:t>
            </a:r>
            <a:r>
              <a:rPr lang="sk-SK" dirty="0">
                <a:latin typeface="Montserrat Light"/>
                <a:ea typeface="+mn-lt"/>
                <a:cs typeface="+mn-lt"/>
              </a:rPr>
              <a:t>  </a:t>
            </a:r>
            <a:endParaRPr lang="sk-SK" dirty="0">
              <a:solidFill>
                <a:srgbClr val="000000"/>
              </a:solidFill>
              <a:latin typeface="Montserrat Light"/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05423-16DC-4F54-8893-E51DC120EA24}"/>
              </a:ext>
            </a:extLst>
          </p:cNvPr>
          <p:cNvSpPr txBox="1"/>
          <p:nvPr/>
        </p:nvSpPr>
        <p:spPr>
          <a:xfrm>
            <a:off x="6092958" y="1123393"/>
            <a:ext cx="554824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sk-SK" dirty="0">
                <a:latin typeface="Montserrat Light"/>
                <a:cs typeface="Arial"/>
              </a:rPr>
              <a:t>Kancelária Bratislava​</a:t>
            </a:r>
          </a:p>
          <a:p>
            <a:pPr lvl="2">
              <a:buChar char="•"/>
            </a:pPr>
            <a:r>
              <a:rPr lang="sk-SK" dirty="0">
                <a:latin typeface="Montserrat Light"/>
                <a:cs typeface="Arial"/>
              </a:rPr>
              <a:t>Tel: </a:t>
            </a:r>
            <a:r>
              <a:rPr lang="sk-SK" dirty="0">
                <a:solidFill>
                  <a:srgbClr val="0563C1"/>
                </a:solidFill>
                <a:latin typeface="Montserrat Light"/>
                <a:cs typeface="Arial"/>
                <a:hlinkClick r:id="rId7"/>
              </a:rPr>
              <a:t>+421 2 5263 0023</a:t>
            </a:r>
          </a:p>
          <a:p>
            <a:pPr lvl="2">
              <a:buChar char="•"/>
            </a:pPr>
            <a:r>
              <a:rPr lang="sk-SK" dirty="0" err="1">
                <a:latin typeface="Montserrat Light"/>
                <a:cs typeface="Arial"/>
              </a:rPr>
              <a:t>Grösslingová</a:t>
            </a:r>
            <a:r>
              <a:rPr lang="sk-SK" dirty="0">
                <a:latin typeface="Montserrat Light"/>
                <a:cs typeface="Arial"/>
              </a:rPr>
              <a:t> 35​</a:t>
            </a:r>
            <a:br>
              <a:rPr lang="sk-SK" dirty="0">
                <a:latin typeface="Montserrat Light"/>
                <a:cs typeface="Arial"/>
              </a:rPr>
            </a:br>
            <a:r>
              <a:rPr lang="sk-SK" dirty="0">
                <a:latin typeface="Montserrat Light"/>
                <a:cs typeface="Arial"/>
              </a:rPr>
              <a:t>811 09 Bratislava​</a:t>
            </a:r>
            <a:endParaRPr lang="sk-SK" dirty="0"/>
          </a:p>
          <a:p>
            <a:pPr lvl="1">
              <a:buChar char="•"/>
            </a:pPr>
            <a:r>
              <a:rPr lang="sk-SK" dirty="0">
                <a:latin typeface="Montserrat Light"/>
                <a:cs typeface="Arial"/>
              </a:rPr>
              <a:t>Kancelária Košice​</a:t>
            </a:r>
          </a:p>
          <a:p>
            <a:pPr lvl="2">
              <a:buChar char="•"/>
            </a:pPr>
            <a:r>
              <a:rPr lang="sk-SK" dirty="0">
                <a:latin typeface="Montserrat Light"/>
                <a:cs typeface="Arial"/>
              </a:rPr>
              <a:t>Tel: </a:t>
            </a:r>
            <a:r>
              <a:rPr lang="sk-SK" dirty="0">
                <a:solidFill>
                  <a:srgbClr val="0563C1"/>
                </a:solidFill>
                <a:latin typeface="Montserrat Light"/>
                <a:cs typeface="Arial"/>
                <a:hlinkClick r:id="rId8"/>
              </a:rPr>
              <a:t>+421 55 625 8662</a:t>
            </a:r>
            <a:r>
              <a:rPr lang="sk-SK" dirty="0">
                <a:latin typeface="Montserrat Light"/>
                <a:cs typeface="Arial"/>
              </a:rPr>
              <a:t>​</a:t>
            </a:r>
          </a:p>
          <a:p>
            <a:pPr lvl="2">
              <a:buChar char="•"/>
            </a:pPr>
            <a:r>
              <a:rPr lang="sk-SK" dirty="0">
                <a:latin typeface="Montserrat Light"/>
                <a:cs typeface="Arial"/>
              </a:rPr>
              <a:t>Poštová 1​</a:t>
            </a:r>
            <a:br>
              <a:rPr lang="sk-SK" dirty="0">
                <a:latin typeface="Montserrat Light"/>
                <a:cs typeface="Arial"/>
              </a:rPr>
            </a:br>
            <a:r>
              <a:rPr lang="sk-SK" dirty="0">
                <a:latin typeface="Montserrat Light"/>
                <a:cs typeface="Arial"/>
              </a:rPr>
              <a:t>040 01 Košice​</a:t>
            </a:r>
            <a:endParaRPr lang="sk-S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47BFD-C42C-4BC4-8256-C5580F1F2263}"/>
              </a:ext>
            </a:extLst>
          </p:cNvPr>
          <p:cNvSpPr txBox="1"/>
          <p:nvPr/>
        </p:nvSpPr>
        <p:spPr>
          <a:xfrm>
            <a:off x="439531" y="3432313"/>
            <a:ext cx="1083806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Montserrat Light"/>
              </a:rPr>
              <a:t>TRVALÝ POBYT (</a:t>
            </a:r>
            <a:r>
              <a:rPr lang="en-GB" dirty="0" err="1">
                <a:latin typeface="Montserrat Light"/>
              </a:rPr>
              <a:t>sk</a:t>
            </a:r>
            <a:r>
              <a:rPr lang="en-GB" dirty="0">
                <a:latin typeface="Montserrat Light"/>
              </a:rPr>
              <a:t>): </a:t>
            </a:r>
            <a:r>
              <a:rPr lang="en-GB" dirty="0">
                <a:latin typeface="Montserrat Light"/>
                <a:ea typeface="+mn-lt"/>
                <a:cs typeface="+mn-lt"/>
                <a:hlinkClick r:id="rId9"/>
              </a:rPr>
              <a:t>https://www.mic.iom.sk/sk/pobyt2/trvaly-pobyt/169-trvaly-pobyt-na-pat-rokov.html</a:t>
            </a:r>
            <a:r>
              <a:rPr lang="en-GB" dirty="0">
                <a:latin typeface="Montserrat Light"/>
                <a:ea typeface="+mn-lt"/>
                <a:cs typeface="+mn-lt"/>
              </a:rPr>
              <a:t> </a:t>
            </a:r>
            <a:endParaRPr lang="en-US">
              <a:latin typeface="Montserrat Ligh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Montserrat Light"/>
                <a:cs typeface="Calibri"/>
              </a:rPr>
              <a:t>PRECHODN POBYT (</a:t>
            </a:r>
            <a:r>
              <a:rPr lang="en-GB" dirty="0" err="1">
                <a:latin typeface="Montserrat Light"/>
                <a:cs typeface="Calibri"/>
              </a:rPr>
              <a:t>sk</a:t>
            </a:r>
            <a:r>
              <a:rPr lang="en-GB" dirty="0">
                <a:latin typeface="Montserrat Light"/>
                <a:cs typeface="Calibri"/>
              </a:rPr>
              <a:t>): </a:t>
            </a:r>
            <a:r>
              <a:rPr lang="en-GB" dirty="0">
                <a:latin typeface="Montserrat Light"/>
                <a:ea typeface="+mn-lt"/>
                <a:cs typeface="+mn-lt"/>
                <a:hlinkClick r:id="rId10"/>
              </a:rPr>
              <a:t>https://www.mic.iom.sk/sk/pobyt2/prechodny-pobyt.html</a:t>
            </a:r>
            <a:r>
              <a:rPr lang="en-GB" dirty="0">
                <a:latin typeface="Montserrat Light"/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Montserrat Light"/>
                <a:cs typeface="Calibri"/>
              </a:rPr>
              <a:t>PERMANENT RESIDENCE (</a:t>
            </a:r>
            <a:r>
              <a:rPr lang="en-GB" dirty="0" err="1">
                <a:latin typeface="Montserrat Light"/>
                <a:cs typeface="Calibri"/>
              </a:rPr>
              <a:t>eng</a:t>
            </a:r>
            <a:r>
              <a:rPr lang="en-GB" dirty="0">
                <a:latin typeface="Montserrat Light"/>
                <a:cs typeface="Calibri"/>
              </a:rPr>
              <a:t>): </a:t>
            </a:r>
            <a:r>
              <a:rPr lang="en-GB" dirty="0">
                <a:latin typeface="Montserrat Light"/>
                <a:ea typeface="+mn-lt"/>
                <a:cs typeface="+mn-lt"/>
                <a:hlinkClick r:id="rId11"/>
              </a:rPr>
              <a:t>https://www.mic.iom.sk/en/residence/permanent-residence/238-permanent-residence-for-five-years.html</a:t>
            </a:r>
            <a:r>
              <a:rPr lang="en-GB" dirty="0">
                <a:latin typeface="Montserrat Light"/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Montserrat Light"/>
                <a:cs typeface="Calibri"/>
              </a:rPr>
              <a:t>TEMPORARY RESIDENCE (</a:t>
            </a:r>
            <a:r>
              <a:rPr lang="en-GB" dirty="0" err="1">
                <a:latin typeface="Montserrat Light"/>
                <a:cs typeface="Calibri"/>
              </a:rPr>
              <a:t>eng</a:t>
            </a:r>
            <a:r>
              <a:rPr lang="en-GB" dirty="0">
                <a:latin typeface="Montserrat Light"/>
                <a:cs typeface="Calibri"/>
              </a:rPr>
              <a:t>): </a:t>
            </a:r>
            <a:r>
              <a:rPr lang="en-GB" dirty="0">
                <a:latin typeface="Montserrat Light"/>
                <a:ea typeface="+mn-lt"/>
                <a:cs typeface="+mn-lt"/>
                <a:hlinkClick r:id="rId12"/>
              </a:rPr>
              <a:t>https://www.mic.iom.sk/en/residence/temporary-residence.html</a:t>
            </a:r>
            <a:r>
              <a:rPr lang="en-GB" dirty="0">
                <a:latin typeface="Montserrat Light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047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8768"/>
            <a:ext cx="12192000" cy="879231"/>
          </a:xfrm>
          <a:prstGeom prst="rect">
            <a:avLst/>
          </a:prstGeom>
          <a:solidFill>
            <a:srgbClr val="23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0" y="6161204"/>
            <a:ext cx="577273" cy="49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253343"/>
            <a:ext cx="88722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sz="140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97958" y="593870"/>
            <a:ext cx="1094320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3200">
              <a:solidFill>
                <a:srgbClr val="47BD9A"/>
              </a:solidFill>
              <a:latin typeface="Montserrat Light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161" y="2385652"/>
            <a:ext cx="109431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 sz="2000">
              <a:solidFill>
                <a:srgbClr val="47BD9A"/>
              </a:solidFill>
              <a:latin typeface="Montserrat Ligh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BF8CA-5245-4BCF-A613-742D71F3BC9D}"/>
              </a:ext>
            </a:extLst>
          </p:cNvPr>
          <p:cNvSpPr txBox="1"/>
          <p:nvPr/>
        </p:nvSpPr>
        <p:spPr>
          <a:xfrm>
            <a:off x="969225" y="1880348"/>
            <a:ext cx="103631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5400">
                <a:solidFill>
                  <a:srgbClr val="232428"/>
                </a:solidFill>
                <a:latin typeface="Montserrat Light"/>
                <a:ea typeface="+mn-lt"/>
                <a:cs typeface="+mn-lt"/>
              </a:rPr>
              <a:t>Ďakujem za pozornosť!</a:t>
            </a:r>
          </a:p>
          <a:p>
            <a:pPr algn="ctr"/>
            <a:endParaRPr lang="sk-SK" sz="5400">
              <a:solidFill>
                <a:srgbClr val="232428"/>
              </a:solidFill>
              <a:latin typeface="Montserrat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91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9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95</cp:revision>
  <dcterms:created xsi:type="dcterms:W3CDTF">2017-10-11T16:52:40Z</dcterms:created>
  <dcterms:modified xsi:type="dcterms:W3CDTF">2021-12-17T14:10:22Z</dcterms:modified>
</cp:coreProperties>
</file>